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10"/>
  </p:notesMasterIdLst>
  <p:sldIdLst>
    <p:sldId id="297" r:id="rId2"/>
    <p:sldId id="292" r:id="rId3"/>
    <p:sldId id="260" r:id="rId4"/>
    <p:sldId id="300" r:id="rId5"/>
    <p:sldId id="258" r:id="rId6"/>
    <p:sldId id="301" r:id="rId7"/>
    <p:sldId id="298" r:id="rId8"/>
    <p:sldId id="299" r:id="rId9"/>
  </p:sldIdLst>
  <p:sldSz cx="12192000" cy="6858000"/>
  <p:notesSz cx="6858000" cy="9144000"/>
  <p:embeddedFontLs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Segoe UI" panose="020B0502040204020203" pitchFamily="34" charset="0"/>
      <p:regular r:id="rId15"/>
      <p:bold r:id="rId16"/>
      <p:italic r:id="rId17"/>
      <p:boldItalic r:id="rId18"/>
    </p:embeddedFont>
    <p:embeddedFont>
      <p:font typeface="Segoe UI Semibold" panose="020B0702040204020203" pitchFamily="34" charset="0"/>
      <p:bold r:id="rId19"/>
      <p:boldItalic r:id="rId20"/>
    </p:embeddedFont>
    <p:embeddedFont>
      <p:font typeface="Space Grotesk Medium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7"/>
            <p14:sldId id="292"/>
            <p14:sldId id="260"/>
            <p14:sldId id="300"/>
            <p14:sldId id="258"/>
            <p14:sldId id="301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CF9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BD393-0C5F-4F24-8E16-62E3949B0754}" v="48" dt="2023-11-06T23:31:21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7251"/>
  </p:normalViewPr>
  <p:slideViewPr>
    <p:cSldViewPr snapToGrid="0">
      <p:cViewPr varScale="1">
        <p:scale>
          <a:sx n="95" d="100"/>
          <a:sy n="95" d="100"/>
        </p:scale>
        <p:origin x="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80" r:id="rId4"/>
    <p:sldLayoutId id="214748368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s://learn.microsoft.com/en-us/azure/api-center/overview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svg"/><Relationship Id="rId18" Type="http://schemas.openxmlformats.org/officeDocument/2006/relationships/image" Target="../media/image25.sv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12" Type="http://schemas.openxmlformats.org/officeDocument/2006/relationships/image" Target="../media/image9.pn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2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hyperlink" Target="https://learn.microsoft.com/en-us/azure/api-center/set-up-api-center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learn.microsoft.com/en-us/azure/api-center/overview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ka.ms/apic/cli" TargetMode="External"/><Relationship Id="rId5" Type="http://schemas.openxmlformats.org/officeDocument/2006/relationships/hyperlink" Target="https://aka.ms/apic/apim" TargetMode="External"/><Relationship Id="rId4" Type="http://schemas.openxmlformats.org/officeDocument/2006/relationships/hyperlink" Target="https://github.com/Azure/api-center-preview/issues" TargetMode="External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>
            <a:noAutofit/>
          </a:bodyPr>
          <a:lstStyle/>
          <a:p>
            <a:r>
              <a:rPr lang="en-US" sz="4400" dirty="0"/>
              <a:t>Azure API Center and ASP.NET Web API Integration: A Developer's Guide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r>
              <a:rPr lang="en-US" dirty="0"/>
              <a:t>Julia Kasper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Create an organizational API hub with Azure API Center</a:t>
            </a:r>
            <a:br>
              <a:rPr lang="en-US" dirty="0"/>
            </a:br>
            <a:r>
              <a:rPr lang="en-US" sz="2400" dirty="0">
                <a:latin typeface="+mn-lt"/>
              </a:rPr>
              <a:t>Now in public preview – </a:t>
            </a:r>
            <a:r>
              <a:rPr lang="en-US" sz="2400" dirty="0">
                <a:latin typeface="+mn-lt"/>
                <a:hlinkClick r:id="rId2"/>
              </a:rPr>
              <a:t>Azure API Center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69" y="1825624"/>
            <a:ext cx="6194323" cy="4870144"/>
          </a:xfrm>
        </p:spPr>
        <p:txBody>
          <a:bodyPr>
            <a:norm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Blip>
                <a:blip r:embed="rId3"/>
              </a:buBlip>
              <a:tabLst/>
              <a:defRPr/>
            </a:pPr>
            <a:r>
              <a:rPr lang="en-US" sz="1800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bold"/>
              </a:rPr>
              <a:t>Create and maintain an organizational </a:t>
            </a:r>
            <a:r>
              <a:rPr lang="en-US" sz="1800" b="1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bold"/>
              </a:rPr>
              <a:t>inventory</a:t>
            </a:r>
          </a:p>
          <a:p>
            <a:pPr marL="228600" lvl="1" indent="0"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n-US" sz="1400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</a:rPr>
              <a:t>Organizations can build a </a:t>
            </a:r>
            <a:r>
              <a:rPr lang="en-US" sz="1400" b="1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</a:rPr>
              <a:t>complete inventory of APIs available in their organization</a:t>
            </a:r>
            <a:r>
              <a:rPr lang="en-US" sz="1400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</a:rPr>
              <a:t>. Foster collaboration and let API program managers and developers collaborate for increased API reuse, quality, security, compliance, and developer productivity.</a:t>
            </a:r>
          </a:p>
          <a:p>
            <a:pPr marL="228600" lvl="1" indent="0">
              <a:spcBef>
                <a:spcPts val="0"/>
              </a:spcBef>
              <a:spcAft>
                <a:spcPts val="300"/>
              </a:spcAft>
              <a:buNone/>
              <a:defRPr/>
            </a:pPr>
            <a:endParaRPr lang="en-US" dirty="0">
              <a:gradFill>
                <a:gsLst>
                  <a:gs pos="100000">
                    <a:srgbClr val="000000"/>
                  </a:gs>
                  <a:gs pos="0">
                    <a:srgbClr val="000000"/>
                  </a:gs>
                </a:gsLst>
                <a:path path="circle">
                  <a:fillToRect l="50000" t="50000" r="50000" b="50000"/>
                </a:path>
              </a:gradFill>
              <a:cs typeface="Segoe UI" panose="020B0502040204020203" pitchFamily="34" charset="0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Blip>
                <a:blip r:embed="rId3"/>
              </a:buBlip>
              <a:tabLst/>
              <a:defRPr/>
            </a:pPr>
            <a:r>
              <a:rPr lang="en-US" sz="1800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bold"/>
              </a:rPr>
              <a:t>Govern organization’s APIs</a:t>
            </a:r>
            <a:b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</a:rPr>
              <a:t>With more complete visibility into the APIs being produced and used within an organization, API program managers and IT administrators can govern this inventory to ensure it meets organizational standards </a:t>
            </a:r>
            <a:r>
              <a:rPr lang="en-US" sz="1400" b="1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</a:rPr>
              <a:t>by defining custom metadata and build workflows </a:t>
            </a:r>
            <a:r>
              <a:rPr lang="en-US" sz="1400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</a:rPr>
              <a:t>around this metadata to enforce governance.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None/>
              <a:tabLst/>
              <a:defRPr/>
            </a:pPr>
            <a:endParaRPr lang="en-US" sz="2400" dirty="0">
              <a:gradFill>
                <a:gsLst>
                  <a:gs pos="100000">
                    <a:srgbClr val="000000"/>
                  </a:gs>
                  <a:gs pos="0">
                    <a:srgbClr val="000000"/>
                  </a:gs>
                </a:gsLst>
                <a:path path="circle">
                  <a:fillToRect l="50000" t="50000" r="50000" b="50000"/>
                </a:path>
              </a:gradFill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Blip>
                <a:blip r:embed="rId3"/>
              </a:buBlip>
              <a:tabLst/>
              <a:defRPr/>
            </a:pPr>
            <a:r>
              <a:rPr lang="en-US" sz="1800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  <a:latin typeface="Segoe UI Semibold"/>
              </a:rPr>
              <a:t>Easy API discovery</a:t>
            </a:r>
            <a:b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</a:rPr>
              <a:t>Organizations want to promote API reuse to maximize developer productivity and ensure developers are using the right APIs. API program managers and developers can discover the API inventory via the </a:t>
            </a:r>
            <a:r>
              <a:rPr lang="en-US" sz="1400" b="1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</a:rPr>
              <a:t>Azure portal, API Portal, and other developer tools</a:t>
            </a:r>
            <a:r>
              <a:rPr lang="en-US" sz="1400" dirty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path path="circle">
                    <a:fillToRect l="50000" t="50000" r="50000" b="50000"/>
                  </a:path>
                </a:gradFill>
              </a:rPr>
              <a:t> like VS Code.</a:t>
            </a:r>
            <a:endParaRPr lang="en-US" sz="1000" dirty="0">
              <a:gradFill>
                <a:gsLst>
                  <a:gs pos="100000">
                    <a:srgbClr val="000000"/>
                  </a:gs>
                  <a:gs pos="0">
                    <a:srgbClr val="000000"/>
                  </a:gs>
                </a:gsLst>
                <a:path path="circle">
                  <a:fillToRect l="50000" t="50000" r="50000" b="50000"/>
                </a:path>
              </a:gra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EF5C79-39A7-D49B-50FD-93FE77F3F4CD}"/>
              </a:ext>
            </a:extLst>
          </p:cNvPr>
          <p:cNvGrpSpPr/>
          <p:nvPr/>
        </p:nvGrpSpPr>
        <p:grpSpPr>
          <a:xfrm>
            <a:off x="6774432" y="1642266"/>
            <a:ext cx="7798082" cy="4445070"/>
            <a:chOff x="657549" y="2057144"/>
            <a:chExt cx="7798082" cy="4445070"/>
          </a:xfrm>
        </p:grpSpPr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8834B6F1-005C-01EC-4101-FB7BC0847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6" b="6"/>
            <a:stretch/>
          </p:blipFill>
          <p:spPr>
            <a:xfrm>
              <a:off x="676657" y="2057144"/>
              <a:ext cx="7656083" cy="444507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 w="190500" cap="rnd"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910282-B6C2-B458-F40C-2309710FB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49" r="9922"/>
            <a:stretch/>
          </p:blipFill>
          <p:spPr>
            <a:xfrm>
              <a:off x="657549" y="2057144"/>
              <a:ext cx="7798082" cy="4445070"/>
            </a:xfrm>
            <a:prstGeom prst="rect">
              <a:avLst/>
            </a:prstGeom>
          </p:spPr>
        </p:pic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526BBC51-121D-2573-6D77-EF02A8737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017" y="88392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1332"/>
            <a:ext cx="10972800" cy="82296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Azure API Center is at the center of your API ecosystems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97E95E-9834-DFD6-701B-131CC46A8E5F}"/>
              </a:ext>
            </a:extLst>
          </p:cNvPr>
          <p:cNvGrpSpPr/>
          <p:nvPr/>
        </p:nvGrpSpPr>
        <p:grpSpPr>
          <a:xfrm>
            <a:off x="3248360" y="4253938"/>
            <a:ext cx="4951655" cy="678964"/>
            <a:chOff x="2813349" y="3429000"/>
            <a:chExt cx="4951655" cy="6789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8B8541-5169-7CEF-87A7-9189BB3EEC75}"/>
                </a:ext>
              </a:extLst>
            </p:cNvPr>
            <p:cNvSpPr/>
            <p:nvPr/>
          </p:nvSpPr>
          <p:spPr>
            <a:xfrm>
              <a:off x="2813349" y="3429000"/>
              <a:ext cx="4951655" cy="678964"/>
            </a:xfrm>
            <a:prstGeom prst="rect">
              <a:avLst/>
            </a:prstGeom>
            <a:solidFill>
              <a:srgbClr val="8E68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API Center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BA7E31-885D-6BB4-8827-8C87A25D8844}"/>
                </a:ext>
              </a:extLst>
            </p:cNvPr>
            <p:cNvSpPr txBox="1"/>
            <p:nvPr/>
          </p:nvSpPr>
          <p:spPr>
            <a:xfrm>
              <a:off x="6429676" y="3522261"/>
              <a:ext cx="12583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APIs, versions, deployments</a:t>
              </a:r>
            </a:p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API definitions</a:t>
              </a:r>
            </a:p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Metadata</a:t>
              </a:r>
            </a:p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RBAC</a:t>
              </a:r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31F1CE02-B657-74A6-F27E-6BD1CFA02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1764" y="6392437"/>
            <a:ext cx="712908" cy="24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0BA3728-02E6-7DCB-EEDD-8FA1FB57E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7275" y="6265734"/>
            <a:ext cx="954896" cy="49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805F6C6-6AF2-ED1C-D155-68282CDF9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1244" y="6370989"/>
            <a:ext cx="274320" cy="2743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CD40A4D-3909-536C-4BC9-E032BE235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999" y="6377760"/>
            <a:ext cx="274320" cy="2743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1639FDF-83EA-9E8A-CBA3-625FDCD3F8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0283" y="6370989"/>
            <a:ext cx="274320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7CEABA-35C2-0D83-5EF2-BD533E24F4AB}"/>
              </a:ext>
            </a:extLst>
          </p:cNvPr>
          <p:cNvSpPr txBox="1"/>
          <p:nvPr/>
        </p:nvSpPr>
        <p:spPr>
          <a:xfrm>
            <a:off x="5744928" y="5234337"/>
            <a:ext cx="6864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E95B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Populate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1D4ECB-EC80-19C6-3792-12A0BA1E5F6B}"/>
              </a:ext>
            </a:extLst>
          </p:cNvPr>
          <p:cNvCxnSpPr>
            <a:cxnSpLocks/>
          </p:cNvCxnSpPr>
          <p:nvPr/>
        </p:nvCxnSpPr>
        <p:spPr>
          <a:xfrm flipH="1" flipV="1">
            <a:off x="5706490" y="4988534"/>
            <a:ext cx="0" cy="684000"/>
          </a:xfrm>
          <a:prstGeom prst="straightConnector1">
            <a:avLst/>
          </a:prstGeom>
          <a:ln>
            <a:solidFill>
              <a:srgbClr val="1E9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7ED0B9A9-9025-DC2F-7EDE-7D28AC3EBDB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8898" y="6265734"/>
            <a:ext cx="429352" cy="4293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91E20E-A7B2-7F6D-BBF2-9FE9FAC4B776}"/>
              </a:ext>
            </a:extLst>
          </p:cNvPr>
          <p:cNvSpPr txBox="1"/>
          <p:nvPr/>
        </p:nvSpPr>
        <p:spPr>
          <a:xfrm>
            <a:off x="6896518" y="5877369"/>
            <a:ext cx="1331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Unmanaged APIs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FEC3CF-35CE-EB66-6F66-C0C7A36A5C18}"/>
              </a:ext>
            </a:extLst>
          </p:cNvPr>
          <p:cNvSpPr txBox="1"/>
          <p:nvPr/>
        </p:nvSpPr>
        <p:spPr>
          <a:xfrm>
            <a:off x="4347399" y="5879859"/>
            <a:ext cx="23529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3rd party API management solutions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A92567-7118-B867-F3F0-3FC8B48281A6}"/>
              </a:ext>
            </a:extLst>
          </p:cNvPr>
          <p:cNvSpPr txBox="1"/>
          <p:nvPr/>
        </p:nvSpPr>
        <p:spPr>
          <a:xfrm>
            <a:off x="2666337" y="5889636"/>
            <a:ext cx="18205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API Management</a:t>
            </a:r>
          </a:p>
        </p:txBody>
      </p:sp>
      <p:sp>
        <p:nvSpPr>
          <p:cNvPr id="27" name="people_12" title="Icon of three people">
            <a:extLst>
              <a:ext uri="{FF2B5EF4-FFF2-40B4-BE49-F238E27FC236}">
                <a16:creationId xmlns:a16="http://schemas.microsoft.com/office/drawing/2014/main" id="{ABF71ABA-7EE9-62A3-BEF2-3D6D2530B46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669371" y="788401"/>
            <a:ext cx="428704" cy="365760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95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74CEDE-C417-1D56-8070-D51B76702E1C}"/>
              </a:ext>
            </a:extLst>
          </p:cNvPr>
          <p:cNvSpPr txBox="1"/>
          <p:nvPr/>
        </p:nvSpPr>
        <p:spPr>
          <a:xfrm>
            <a:off x="10363054" y="1158998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 developers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78A08D-E797-4A6A-36BA-96EE5EFAC73C}"/>
              </a:ext>
            </a:extLst>
          </p:cNvPr>
          <p:cNvCxnSpPr>
            <a:cxnSpLocks/>
          </p:cNvCxnSpPr>
          <p:nvPr/>
        </p:nvCxnSpPr>
        <p:spPr>
          <a:xfrm>
            <a:off x="10883723" y="3520283"/>
            <a:ext cx="0" cy="626121"/>
          </a:xfrm>
          <a:prstGeom prst="straightConnector1">
            <a:avLst/>
          </a:prstGeom>
          <a:ln>
            <a:solidFill>
              <a:srgbClr val="1E9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63EA97-D087-7607-DECF-A9844D568E4C}"/>
              </a:ext>
            </a:extLst>
          </p:cNvPr>
          <p:cNvSpPr txBox="1"/>
          <p:nvPr/>
        </p:nvSpPr>
        <p:spPr>
          <a:xfrm>
            <a:off x="10875292" y="1484372"/>
            <a:ext cx="856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E95B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Design and develop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7238C4-3881-AF30-9116-65B14BD93046}"/>
              </a:ext>
            </a:extLst>
          </p:cNvPr>
          <p:cNvSpPr txBox="1"/>
          <p:nvPr/>
        </p:nvSpPr>
        <p:spPr>
          <a:xfrm>
            <a:off x="8328390" y="4329303"/>
            <a:ext cx="1312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E95B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Populate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A8C126-C510-6B4E-4A4E-633E2BFB4696}"/>
              </a:ext>
            </a:extLst>
          </p:cNvPr>
          <p:cNvCxnSpPr>
            <a:cxnSpLocks/>
          </p:cNvCxnSpPr>
          <p:nvPr/>
        </p:nvCxnSpPr>
        <p:spPr>
          <a:xfrm flipH="1">
            <a:off x="8259286" y="4583390"/>
            <a:ext cx="1440000" cy="0"/>
          </a:xfrm>
          <a:prstGeom prst="straightConnector1">
            <a:avLst/>
          </a:prstGeom>
          <a:ln>
            <a:solidFill>
              <a:srgbClr val="1E9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0">
            <a:extLst>
              <a:ext uri="{FF2B5EF4-FFF2-40B4-BE49-F238E27FC236}">
                <a16:creationId xmlns:a16="http://schemas.microsoft.com/office/drawing/2014/main" id="{566AD7D8-0531-2CA3-8971-514405B77069}"/>
              </a:ext>
            </a:extLst>
          </p:cNvPr>
          <p:cNvCxnSpPr/>
          <p:nvPr/>
        </p:nvCxnSpPr>
        <p:spPr>
          <a:xfrm rot="10800000" flipV="1">
            <a:off x="8513949" y="5037008"/>
            <a:ext cx="2376000" cy="1188000"/>
          </a:xfrm>
          <a:prstGeom prst="bentConnector3">
            <a:avLst>
              <a:gd name="adj1" fmla="val -280"/>
            </a:avLst>
          </a:prstGeom>
          <a:ln>
            <a:solidFill>
              <a:srgbClr val="1E9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11C96F9-6AC1-89AF-8A9D-DA8FE14567A5}"/>
              </a:ext>
            </a:extLst>
          </p:cNvPr>
          <p:cNvSpPr txBox="1"/>
          <p:nvPr/>
        </p:nvSpPr>
        <p:spPr>
          <a:xfrm>
            <a:off x="9788128" y="5943638"/>
            <a:ext cx="897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E95B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93BA2-E60B-AC94-4B97-A431FF57695A}"/>
              </a:ext>
            </a:extLst>
          </p:cNvPr>
          <p:cNvSpPr txBox="1"/>
          <p:nvPr/>
        </p:nvSpPr>
        <p:spPr>
          <a:xfrm>
            <a:off x="10863604" y="3699517"/>
            <a:ext cx="856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E95B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Push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1BA809-31B5-F9BC-96D3-9B5AF546FC1F}"/>
              </a:ext>
            </a:extLst>
          </p:cNvPr>
          <p:cNvCxnSpPr>
            <a:cxnSpLocks/>
          </p:cNvCxnSpPr>
          <p:nvPr/>
        </p:nvCxnSpPr>
        <p:spPr>
          <a:xfrm>
            <a:off x="10883723" y="1377473"/>
            <a:ext cx="0" cy="720000"/>
          </a:xfrm>
          <a:prstGeom prst="straightConnector1">
            <a:avLst/>
          </a:prstGeom>
          <a:ln>
            <a:solidFill>
              <a:srgbClr val="1E9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9274E7A-A4FA-26F7-3AA5-5E00FC1AEC96}"/>
              </a:ext>
            </a:extLst>
          </p:cNvPr>
          <p:cNvSpPr txBox="1"/>
          <p:nvPr/>
        </p:nvSpPr>
        <p:spPr>
          <a:xfrm>
            <a:off x="5686386" y="3699079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E95B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Discover and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E95B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consume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4A9383-136D-087C-B4F7-347E334D5FA1}"/>
              </a:ext>
            </a:extLst>
          </p:cNvPr>
          <p:cNvSpPr txBox="1"/>
          <p:nvPr/>
        </p:nvSpPr>
        <p:spPr>
          <a:xfrm>
            <a:off x="4997768" y="1549629"/>
            <a:ext cx="1494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developers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 developers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 Program Managers</a:t>
            </a:r>
          </a:p>
        </p:txBody>
      </p:sp>
      <p:sp>
        <p:nvSpPr>
          <p:cNvPr id="39" name="people_12" title="Icon of three people">
            <a:extLst>
              <a:ext uri="{FF2B5EF4-FFF2-40B4-BE49-F238E27FC236}">
                <a16:creationId xmlns:a16="http://schemas.microsoft.com/office/drawing/2014/main" id="{B86E69F2-6254-8DC5-1C81-867BD16458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30576" y="1143136"/>
            <a:ext cx="428704" cy="365760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95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DCD422-59E4-1739-ADCA-346F3E39247B}"/>
              </a:ext>
            </a:extLst>
          </p:cNvPr>
          <p:cNvGrpSpPr/>
          <p:nvPr/>
        </p:nvGrpSpPr>
        <p:grpSpPr>
          <a:xfrm>
            <a:off x="3668979" y="2561253"/>
            <a:ext cx="3968188" cy="1033886"/>
            <a:chOff x="3160691" y="1931696"/>
            <a:chExt cx="3968188" cy="103388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879A824-0BF0-3B2D-F374-1C917FF15C43}"/>
                </a:ext>
              </a:extLst>
            </p:cNvPr>
            <p:cNvGrpSpPr/>
            <p:nvPr/>
          </p:nvGrpSpPr>
          <p:grpSpPr>
            <a:xfrm>
              <a:off x="3160691" y="2048653"/>
              <a:ext cx="3968188" cy="844019"/>
              <a:chOff x="3790527" y="2333932"/>
              <a:chExt cx="3968188" cy="844019"/>
            </a:xfrm>
          </p:grpSpPr>
          <p:pic>
            <p:nvPicPr>
              <p:cNvPr id="43" name="Picture 2">
                <a:extLst>
                  <a:ext uri="{FF2B5EF4-FFF2-40B4-BE49-F238E27FC236}">
                    <a16:creationId xmlns:a16="http://schemas.microsoft.com/office/drawing/2014/main" id="{693E9D9B-8C31-AC90-C7A1-7341806251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8161" y="2376940"/>
                <a:ext cx="347346" cy="345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CCE1E1-26B8-A767-9B9D-5C65E28167A7}"/>
                  </a:ext>
                </a:extLst>
              </p:cNvPr>
              <p:cNvSpPr txBox="1"/>
              <p:nvPr/>
            </p:nvSpPr>
            <p:spPr>
              <a:xfrm>
                <a:off x="4541320" y="2777841"/>
                <a:ext cx="9010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VS Code</a:t>
                </a:r>
              </a:p>
            </p:txBody>
          </p:sp>
          <p:sp>
            <p:nvSpPr>
              <p:cNvPr id="45" name="Devices3_EA6C" title="Icon of a cellphone in front of a monitor">
                <a:extLst>
                  <a:ext uri="{FF2B5EF4-FFF2-40B4-BE49-F238E27FC236}">
                    <a16:creationId xmlns:a16="http://schemas.microsoft.com/office/drawing/2014/main" id="{1B1242CB-23CF-2B24-13D6-B8213A4CACB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899876" y="2407368"/>
                <a:ext cx="411572" cy="285129"/>
              </a:xfrm>
              <a:custGeom>
                <a:avLst/>
                <a:gdLst>
                  <a:gd name="T0" fmla="*/ 1320 w 5719"/>
                  <a:gd name="T1" fmla="*/ 3962 h 3962"/>
                  <a:gd name="T2" fmla="*/ 0 w 5719"/>
                  <a:gd name="T3" fmla="*/ 3962 h 3962"/>
                  <a:gd name="T4" fmla="*/ 0 w 5719"/>
                  <a:gd name="T5" fmla="*/ 1761 h 3962"/>
                  <a:gd name="T6" fmla="*/ 1320 w 5719"/>
                  <a:gd name="T7" fmla="*/ 1761 h 3962"/>
                  <a:gd name="T8" fmla="*/ 1320 w 5719"/>
                  <a:gd name="T9" fmla="*/ 3962 h 3962"/>
                  <a:gd name="T10" fmla="*/ 1320 w 5719"/>
                  <a:gd name="T11" fmla="*/ 3081 h 3962"/>
                  <a:gd name="T12" fmla="*/ 5719 w 5719"/>
                  <a:gd name="T13" fmla="*/ 3081 h 3962"/>
                  <a:gd name="T14" fmla="*/ 5719 w 5719"/>
                  <a:gd name="T15" fmla="*/ 0 h 3962"/>
                  <a:gd name="T16" fmla="*/ 440 w 5719"/>
                  <a:gd name="T17" fmla="*/ 0 h 3962"/>
                  <a:gd name="T18" fmla="*/ 440 w 5719"/>
                  <a:gd name="T19" fmla="*/ 1761 h 3962"/>
                  <a:gd name="T20" fmla="*/ 3080 w 5719"/>
                  <a:gd name="T21" fmla="*/ 3962 h 3962"/>
                  <a:gd name="T22" fmla="*/ 3080 w 5719"/>
                  <a:gd name="T23" fmla="*/ 3081 h 3962"/>
                  <a:gd name="T24" fmla="*/ 4180 w 5719"/>
                  <a:gd name="T25" fmla="*/ 3962 h 3962"/>
                  <a:gd name="T26" fmla="*/ 1980 w 5719"/>
                  <a:gd name="T27" fmla="*/ 3962 h 3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19" h="3962">
                    <a:moveTo>
                      <a:pt x="1320" y="3962"/>
                    </a:moveTo>
                    <a:lnTo>
                      <a:pt x="0" y="3962"/>
                    </a:lnTo>
                    <a:lnTo>
                      <a:pt x="0" y="1761"/>
                    </a:lnTo>
                    <a:lnTo>
                      <a:pt x="1320" y="1761"/>
                    </a:lnTo>
                    <a:lnTo>
                      <a:pt x="1320" y="3962"/>
                    </a:lnTo>
                    <a:moveTo>
                      <a:pt x="1320" y="3081"/>
                    </a:moveTo>
                    <a:lnTo>
                      <a:pt x="5719" y="3081"/>
                    </a:lnTo>
                    <a:lnTo>
                      <a:pt x="5719" y="0"/>
                    </a:lnTo>
                    <a:lnTo>
                      <a:pt x="440" y="0"/>
                    </a:lnTo>
                    <a:lnTo>
                      <a:pt x="440" y="1761"/>
                    </a:lnTo>
                    <a:moveTo>
                      <a:pt x="3080" y="3962"/>
                    </a:moveTo>
                    <a:lnTo>
                      <a:pt x="3080" y="3081"/>
                    </a:lnTo>
                    <a:moveTo>
                      <a:pt x="4180" y="3962"/>
                    </a:moveTo>
                    <a:lnTo>
                      <a:pt x="1980" y="3962"/>
                    </a:lnTo>
                  </a:path>
                </a:pathLst>
              </a:custGeom>
              <a:noFill/>
              <a:ln w="952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462178-0ACA-716B-75DA-8C59A50D130E}"/>
                  </a:ext>
                </a:extLst>
              </p:cNvPr>
              <p:cNvSpPr txBox="1"/>
              <p:nvPr/>
            </p:nvSpPr>
            <p:spPr>
              <a:xfrm>
                <a:off x="6506916" y="2777841"/>
                <a:ext cx="12517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Custom portals</a:t>
                </a:r>
                <a:b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(e.g., Backstage)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31993E-E0D9-7055-45AE-1469D8059C65}"/>
                  </a:ext>
                </a:extLst>
              </p:cNvPr>
              <p:cNvSpPr txBox="1"/>
              <p:nvPr/>
            </p:nvSpPr>
            <p:spPr>
              <a:xfrm>
                <a:off x="5350128" y="2777841"/>
                <a:ext cx="12524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API Center 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Portal</a:t>
                </a:r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BDACCB76-9F79-E171-3BF8-5673F6530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60363" y="2333932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9" name="Picture 6">
                <a:extLst>
                  <a:ext uri="{FF2B5EF4-FFF2-40B4-BE49-F238E27FC236}">
                    <a16:creationId xmlns:a16="http://schemas.microsoft.com/office/drawing/2014/main" id="{3115411B-B49F-6790-9624-74C2BFDA9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748" y="2408416"/>
                <a:ext cx="320586" cy="283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058E3B1-4BC6-934C-A592-B7F884C5E542}"/>
                  </a:ext>
                </a:extLst>
              </p:cNvPr>
              <p:cNvSpPr txBox="1"/>
              <p:nvPr/>
            </p:nvSpPr>
            <p:spPr>
              <a:xfrm>
                <a:off x="3790527" y="2777841"/>
                <a:ext cx="9010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CLI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D5D91AE-6996-33D5-CA0B-16A1D57E792E}"/>
                </a:ext>
              </a:extLst>
            </p:cNvPr>
            <p:cNvSpPr/>
            <p:nvPr/>
          </p:nvSpPr>
          <p:spPr>
            <a:xfrm>
              <a:off x="3281269" y="1931696"/>
              <a:ext cx="3847610" cy="1033886"/>
            </a:xfrm>
            <a:prstGeom prst="rect">
              <a:avLst/>
            </a:prstGeom>
            <a:noFill/>
            <a:ln w="6350">
              <a:solidFill>
                <a:srgbClr val="1E95B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B0BA3A58-67E9-08DF-6026-F57701B90362}"/>
              </a:ext>
            </a:extLst>
          </p:cNvPr>
          <p:cNvSpPr/>
          <p:nvPr/>
        </p:nvSpPr>
        <p:spPr>
          <a:xfrm>
            <a:off x="2567605" y="5739204"/>
            <a:ext cx="5812840" cy="1025463"/>
          </a:xfrm>
          <a:prstGeom prst="rect">
            <a:avLst/>
          </a:prstGeom>
          <a:noFill/>
          <a:ln w="6350">
            <a:solidFill>
              <a:srgbClr val="1E95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635609-3FD8-677D-EDEF-4E35DD5A85CB}"/>
              </a:ext>
            </a:extLst>
          </p:cNvPr>
          <p:cNvSpPr txBox="1"/>
          <p:nvPr/>
        </p:nvSpPr>
        <p:spPr>
          <a:xfrm>
            <a:off x="-1682" y="6370989"/>
            <a:ext cx="15657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 Program Managers</a:t>
            </a:r>
          </a:p>
        </p:txBody>
      </p:sp>
      <p:sp>
        <p:nvSpPr>
          <p:cNvPr id="53" name="people_12" title="Icon of three people">
            <a:extLst>
              <a:ext uri="{FF2B5EF4-FFF2-40B4-BE49-F238E27FC236}">
                <a16:creationId xmlns:a16="http://schemas.microsoft.com/office/drawing/2014/main" id="{F42CF2A6-748E-C731-B245-401B06FD16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6852" y="5943638"/>
            <a:ext cx="428704" cy="365760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95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A87E09-6A34-4250-5F5E-21176C46D7DF}"/>
              </a:ext>
            </a:extLst>
          </p:cNvPr>
          <p:cNvCxnSpPr>
            <a:cxnSpLocks/>
          </p:cNvCxnSpPr>
          <p:nvPr/>
        </p:nvCxnSpPr>
        <p:spPr>
          <a:xfrm>
            <a:off x="1090777" y="6139517"/>
            <a:ext cx="1404000" cy="0"/>
          </a:xfrm>
          <a:prstGeom prst="straightConnector1">
            <a:avLst/>
          </a:prstGeom>
          <a:ln>
            <a:solidFill>
              <a:srgbClr val="1E9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15F2307-CBAB-10ED-E25E-A729A8051874}"/>
              </a:ext>
            </a:extLst>
          </p:cNvPr>
          <p:cNvSpPr txBox="1"/>
          <p:nvPr/>
        </p:nvSpPr>
        <p:spPr>
          <a:xfrm>
            <a:off x="1105147" y="5743583"/>
            <a:ext cx="127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E95B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 runtime governance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DB9F79B-E7ED-2DD0-BE30-32F44CA36704}"/>
              </a:ext>
            </a:extLst>
          </p:cNvPr>
          <p:cNvCxnSpPr>
            <a:cxnSpLocks/>
          </p:cNvCxnSpPr>
          <p:nvPr/>
        </p:nvCxnSpPr>
        <p:spPr>
          <a:xfrm flipV="1">
            <a:off x="797937" y="4577077"/>
            <a:ext cx="2340000" cy="1188000"/>
          </a:xfrm>
          <a:prstGeom prst="bentConnector3">
            <a:avLst>
              <a:gd name="adj1" fmla="val 97"/>
            </a:avLst>
          </a:prstGeom>
          <a:ln>
            <a:solidFill>
              <a:srgbClr val="1E9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ED9DE02-E3B0-CA31-0935-55219FB8BE9D}"/>
              </a:ext>
            </a:extLst>
          </p:cNvPr>
          <p:cNvSpPr/>
          <p:nvPr/>
        </p:nvSpPr>
        <p:spPr bwMode="auto">
          <a:xfrm>
            <a:off x="455082" y="3388789"/>
            <a:ext cx="2340000" cy="112669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E95B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Organize and manage inventory at scale</a:t>
            </a: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E95B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Implement, monitor, and enforce design-time compliance</a:t>
            </a:r>
          </a:p>
          <a:p>
            <a:pPr marL="171450" marR="0" lvl="0" indent="-17145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E95B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Monitor non-design-time compliance (e.g., security, privacy)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8601B42-83FC-7537-15CD-BEF4BEB28120}"/>
              </a:ext>
            </a:extLst>
          </p:cNvPr>
          <p:cNvSpPr/>
          <p:nvPr/>
        </p:nvSpPr>
        <p:spPr>
          <a:xfrm>
            <a:off x="9769501" y="4223597"/>
            <a:ext cx="2258765" cy="739646"/>
          </a:xfrm>
          <a:prstGeom prst="rect">
            <a:avLst/>
          </a:prstGeom>
          <a:noFill/>
          <a:ln w="6350">
            <a:solidFill>
              <a:srgbClr val="1E95B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24F2BE-7B4F-A2AF-4EB0-874EC55D7F9F}"/>
              </a:ext>
            </a:extLst>
          </p:cNvPr>
          <p:cNvGrpSpPr/>
          <p:nvPr/>
        </p:nvGrpSpPr>
        <p:grpSpPr>
          <a:xfrm>
            <a:off x="9771078" y="4343893"/>
            <a:ext cx="2257188" cy="551681"/>
            <a:chOff x="7421423" y="4904536"/>
            <a:chExt cx="2257188" cy="551681"/>
          </a:xfrm>
        </p:grpSpPr>
        <p:pic>
          <p:nvPicPr>
            <p:cNvPr id="61" name="Picture 4">
              <a:extLst>
                <a:ext uri="{FF2B5EF4-FFF2-40B4-BE49-F238E27FC236}">
                  <a16:creationId xmlns:a16="http://schemas.microsoft.com/office/drawing/2014/main" id="{15FEC555-3317-B135-1882-03EE21BFD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139" y="4904536"/>
              <a:ext cx="293914" cy="29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">
              <a:extLst>
                <a:ext uri="{FF2B5EF4-FFF2-40B4-BE49-F238E27FC236}">
                  <a16:creationId xmlns:a16="http://schemas.microsoft.com/office/drawing/2014/main" id="{F69BEABD-24AE-50D5-C9F7-88ECE5F0C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3949" y="4909977"/>
              <a:ext cx="320586" cy="283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A590F02-C855-AFD3-F2BD-6748B7683C50}"/>
                </a:ext>
              </a:extLst>
            </p:cNvPr>
            <p:cNvSpPr txBox="1"/>
            <p:nvPr/>
          </p:nvSpPr>
          <p:spPr>
            <a:xfrm>
              <a:off x="8777582" y="5209996"/>
              <a:ext cx="9010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GitHub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FD82EF-E698-6C38-3324-5930CFA2FB64}"/>
                </a:ext>
              </a:extLst>
            </p:cNvPr>
            <p:cNvSpPr txBox="1"/>
            <p:nvPr/>
          </p:nvSpPr>
          <p:spPr>
            <a:xfrm>
              <a:off x="8219582" y="5209996"/>
              <a:ext cx="9010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CLI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7017302-D2C8-BD70-4524-D61498E9DE88}"/>
                </a:ext>
              </a:extLst>
            </p:cNvPr>
            <p:cNvSpPr txBox="1"/>
            <p:nvPr/>
          </p:nvSpPr>
          <p:spPr>
            <a:xfrm>
              <a:off x="7421423" y="5209996"/>
              <a:ext cx="10401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DevOps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53C64DD-2C6E-7052-67A0-A33557A6C52E}"/>
              </a:ext>
            </a:extLst>
          </p:cNvPr>
          <p:cNvGrpSpPr/>
          <p:nvPr/>
        </p:nvGrpSpPr>
        <p:grpSpPr>
          <a:xfrm>
            <a:off x="9995907" y="2137702"/>
            <a:ext cx="1735394" cy="1339098"/>
            <a:chOff x="1174943" y="2566165"/>
            <a:chExt cx="1735394" cy="133909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B552019-2448-36ED-16AF-1A6BBF8B1846}"/>
                </a:ext>
              </a:extLst>
            </p:cNvPr>
            <p:cNvSpPr/>
            <p:nvPr/>
          </p:nvSpPr>
          <p:spPr>
            <a:xfrm>
              <a:off x="1213577" y="2566165"/>
              <a:ext cx="1696760" cy="1339098"/>
            </a:xfrm>
            <a:prstGeom prst="rect">
              <a:avLst/>
            </a:prstGeom>
            <a:noFill/>
            <a:ln w="6350">
              <a:solidFill>
                <a:srgbClr val="1E95B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D2AA4F5-ADA5-5880-6465-170F6D9FC089}"/>
                </a:ext>
              </a:extLst>
            </p:cNvPr>
            <p:cNvGrpSpPr/>
            <p:nvPr/>
          </p:nvGrpSpPr>
          <p:grpSpPr>
            <a:xfrm>
              <a:off x="1174943" y="2723949"/>
              <a:ext cx="1735394" cy="1078695"/>
              <a:chOff x="1174943" y="2723949"/>
              <a:chExt cx="1735394" cy="1078695"/>
            </a:xfrm>
          </p:grpSpPr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7BD9588E-9717-E534-83B9-9AB966F325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2060" y="2723949"/>
                <a:ext cx="1045028" cy="319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>
                <a:extLst>
                  <a:ext uri="{FF2B5EF4-FFF2-40B4-BE49-F238E27FC236}">
                    <a16:creationId xmlns:a16="http://schemas.microsoft.com/office/drawing/2014/main" id="{01ED8F33-0181-7D9B-D6F4-39F8F95C61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1784" y="3197713"/>
                <a:ext cx="347346" cy="345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B2AB9E00-822A-AE01-0955-042BDFB90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34719" y="3154705"/>
                <a:ext cx="432000" cy="432000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C3CFB0F-BE86-3AC8-7645-63067CE5FDBD}"/>
                  </a:ext>
                </a:extLst>
              </p:cNvPr>
              <p:cNvSpPr txBox="1"/>
              <p:nvPr/>
            </p:nvSpPr>
            <p:spPr>
              <a:xfrm>
                <a:off x="1174943" y="3556423"/>
                <a:ext cx="90102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VS Code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A5ABD8-2B3D-26D0-9E1F-596EDF0C7F66}"/>
                  </a:ext>
                </a:extLst>
              </p:cNvPr>
              <p:cNvSpPr txBox="1"/>
              <p:nvPr/>
            </p:nvSpPr>
            <p:spPr>
              <a:xfrm>
                <a:off x="1872149" y="3556423"/>
                <a:ext cx="10381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Visual Studio</a:t>
                </a:r>
              </a:p>
            </p:txBody>
          </p:sp>
        </p:grp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E12405B-0AD6-9913-A00F-FE4102E7A534}"/>
              </a:ext>
            </a:extLst>
          </p:cNvPr>
          <p:cNvCxnSpPr>
            <a:cxnSpLocks/>
          </p:cNvCxnSpPr>
          <p:nvPr/>
        </p:nvCxnSpPr>
        <p:spPr>
          <a:xfrm flipH="1">
            <a:off x="5706490" y="3621991"/>
            <a:ext cx="0" cy="576000"/>
          </a:xfrm>
          <a:prstGeom prst="straightConnector1">
            <a:avLst/>
          </a:prstGeom>
          <a:ln>
            <a:solidFill>
              <a:srgbClr val="1E95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F5A112A-B246-1A0F-0016-778B89DA9DA1}"/>
              </a:ext>
            </a:extLst>
          </p:cNvPr>
          <p:cNvCxnSpPr>
            <a:cxnSpLocks/>
          </p:cNvCxnSpPr>
          <p:nvPr/>
        </p:nvCxnSpPr>
        <p:spPr>
          <a:xfrm>
            <a:off x="5714921" y="2086932"/>
            <a:ext cx="0" cy="432000"/>
          </a:xfrm>
          <a:prstGeom prst="straightConnector1">
            <a:avLst/>
          </a:prstGeom>
          <a:ln>
            <a:solidFill>
              <a:srgbClr val="1E95B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CEED4FA8-0A84-4F5E-A098-D89484E4731E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2938" y="4280811"/>
            <a:ext cx="400485" cy="40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9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sz="3600" dirty="0"/>
              <a:t>Timeline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6BBC51-121D-2573-6D77-EF02A8737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017" y="88392"/>
            <a:ext cx="548640" cy="548640"/>
          </a:xfrm>
          <a:prstGeom prst="rect">
            <a:avLst/>
          </a:prstGeom>
        </p:spPr>
      </p:pic>
      <p:sp>
        <p:nvSpPr>
          <p:cNvPr id="10" name="Pentagon 32" descr="White bar with dates and arrowhead pointing to right.">
            <a:extLst>
              <a:ext uri="{FF2B5EF4-FFF2-40B4-BE49-F238E27FC236}">
                <a16:creationId xmlns:a16="http://schemas.microsoft.com/office/drawing/2014/main" id="{0484AA73-89B0-F914-EE89-2676B85600E2}"/>
              </a:ext>
            </a:extLst>
          </p:cNvPr>
          <p:cNvSpPr/>
          <p:nvPr/>
        </p:nvSpPr>
        <p:spPr>
          <a:xfrm>
            <a:off x="0" y="3846402"/>
            <a:ext cx="11599863" cy="46142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22591-697D-98B4-BC52-001D912C8304}"/>
              </a:ext>
            </a:extLst>
          </p:cNvPr>
          <p:cNvSpPr txBox="1"/>
          <p:nvPr/>
        </p:nvSpPr>
        <p:spPr>
          <a:xfrm>
            <a:off x="493987" y="3950683"/>
            <a:ext cx="110206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8F3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Sep 23</a:t>
            </a:r>
          </a:p>
        </p:txBody>
      </p:sp>
      <p:cxnSp>
        <p:nvCxnSpPr>
          <p:cNvPr id="12" name="Straight Connector 11" descr="Line beside a milestone pointing down to date.">
            <a:extLst>
              <a:ext uri="{FF2B5EF4-FFF2-40B4-BE49-F238E27FC236}">
                <a16:creationId xmlns:a16="http://schemas.microsoft.com/office/drawing/2014/main" id="{5CB40909-6574-F928-A5C7-14E0975D0300}"/>
              </a:ext>
            </a:extLst>
          </p:cNvPr>
          <p:cNvCxnSpPr>
            <a:cxnSpLocks/>
          </p:cNvCxnSpPr>
          <p:nvPr/>
        </p:nvCxnSpPr>
        <p:spPr>
          <a:xfrm>
            <a:off x="582131" y="2121847"/>
            <a:ext cx="0" cy="173736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82CC5A-475C-A055-619F-9B3EA6C27ED1}"/>
              </a:ext>
            </a:extLst>
          </p:cNvPr>
          <p:cNvSpPr txBox="1"/>
          <p:nvPr/>
        </p:nvSpPr>
        <p:spPr>
          <a:xfrm>
            <a:off x="703156" y="1613440"/>
            <a:ext cx="2194560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Public Preview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CE72B-18C1-3C03-E77A-B4AA28A231F9}"/>
              </a:ext>
            </a:extLst>
          </p:cNvPr>
          <p:cNvSpPr txBox="1"/>
          <p:nvPr/>
        </p:nvSpPr>
        <p:spPr>
          <a:xfrm>
            <a:off x="703157" y="1990807"/>
            <a:ext cx="2011680" cy="73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Registering APIs via Azure Portal</a:t>
            </a:r>
          </a:p>
          <a:p>
            <a:pPr marL="10583" marR="4233" lvl="0" indent="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5B74F4-6A0D-7224-CDBE-E91F054B341B}"/>
              </a:ext>
            </a:extLst>
          </p:cNvPr>
          <p:cNvSpPr txBox="1"/>
          <p:nvPr/>
        </p:nvSpPr>
        <p:spPr>
          <a:xfrm>
            <a:off x="1905692" y="3950683"/>
            <a:ext cx="110206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8F3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Oct 23</a:t>
            </a:r>
          </a:p>
        </p:txBody>
      </p:sp>
      <p:cxnSp>
        <p:nvCxnSpPr>
          <p:cNvPr id="16" name="Straight Connector 15" descr="Line beside a milestone pointing up to date.">
            <a:extLst>
              <a:ext uri="{FF2B5EF4-FFF2-40B4-BE49-F238E27FC236}">
                <a16:creationId xmlns:a16="http://schemas.microsoft.com/office/drawing/2014/main" id="{CD3D624C-7616-CBDF-8735-0CFA37AAB2EC}"/>
              </a:ext>
            </a:extLst>
          </p:cNvPr>
          <p:cNvCxnSpPr>
            <a:cxnSpLocks/>
          </p:cNvCxnSpPr>
          <p:nvPr/>
        </p:nvCxnSpPr>
        <p:spPr>
          <a:xfrm>
            <a:off x="2057025" y="4304565"/>
            <a:ext cx="0" cy="175564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6EE171-6D94-FF00-EBE8-DFFD1A9BA85E}"/>
              </a:ext>
            </a:extLst>
          </p:cNvPr>
          <p:cNvSpPr txBox="1"/>
          <p:nvPr/>
        </p:nvSpPr>
        <p:spPr>
          <a:xfrm>
            <a:off x="2074165" y="4402870"/>
            <a:ext cx="241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Oct 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9F7F79-792D-E700-32C9-7F3741FD3B55}"/>
              </a:ext>
            </a:extLst>
          </p:cNvPr>
          <p:cNvSpPr txBox="1"/>
          <p:nvPr/>
        </p:nvSpPr>
        <p:spPr>
          <a:xfrm>
            <a:off x="2074166" y="4731070"/>
            <a:ext cx="2011680" cy="11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Blip>
                <a:blip r:embed="rId5"/>
              </a:buBlip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“Quick Add” functionality in Azure Portal for API specs and API URLs</a:t>
            </a:r>
          </a:p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993AC0-6BC4-1452-E839-1C8FEA7EE2E4}"/>
              </a:ext>
            </a:extLst>
          </p:cNvPr>
          <p:cNvSpPr txBox="1"/>
          <p:nvPr/>
        </p:nvSpPr>
        <p:spPr>
          <a:xfrm>
            <a:off x="3317397" y="3950683"/>
            <a:ext cx="110206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8F3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Nov 23</a:t>
            </a:r>
          </a:p>
        </p:txBody>
      </p:sp>
      <p:cxnSp>
        <p:nvCxnSpPr>
          <p:cNvPr id="20" name="Straight Connector 19" descr="Line beside a milestone pointing down to date.">
            <a:extLst>
              <a:ext uri="{FF2B5EF4-FFF2-40B4-BE49-F238E27FC236}">
                <a16:creationId xmlns:a16="http://schemas.microsoft.com/office/drawing/2014/main" id="{4820A944-53B1-DE73-32F7-359EAB7CDD18}"/>
              </a:ext>
            </a:extLst>
          </p:cNvPr>
          <p:cNvCxnSpPr>
            <a:cxnSpLocks/>
          </p:cNvCxnSpPr>
          <p:nvPr/>
        </p:nvCxnSpPr>
        <p:spPr>
          <a:xfrm>
            <a:off x="3414423" y="2121847"/>
            <a:ext cx="0" cy="173736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9BA595-53DF-C811-1B19-E62754C764E2}"/>
              </a:ext>
            </a:extLst>
          </p:cNvPr>
          <p:cNvSpPr txBox="1"/>
          <p:nvPr/>
        </p:nvSpPr>
        <p:spPr>
          <a:xfrm>
            <a:off x="3535448" y="1613440"/>
            <a:ext cx="241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Nov 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7D5E07-D934-BEFF-78A2-B247179C7B0D}"/>
              </a:ext>
            </a:extLst>
          </p:cNvPr>
          <p:cNvSpPr txBox="1"/>
          <p:nvPr/>
        </p:nvSpPr>
        <p:spPr>
          <a:xfrm>
            <a:off x="3535448" y="1990807"/>
            <a:ext cx="2586873" cy="146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Blip>
                <a:blip r:embed="rId5"/>
              </a:buBlip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Import APIs from APIM via CLI</a:t>
            </a:r>
          </a:p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Blip>
                <a:blip r:embed="rId5"/>
              </a:buBlip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Registering APIs via Azure CLI</a:t>
            </a:r>
          </a:p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Blip>
                <a:blip r:embed="rId5"/>
              </a:buBlip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APIC portal launched for search and discovery of APIs</a:t>
            </a:r>
          </a:p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Registering APIs via GitHub 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42F816-8A74-CE80-A78A-3340A661A1F5}"/>
              </a:ext>
            </a:extLst>
          </p:cNvPr>
          <p:cNvSpPr txBox="1"/>
          <p:nvPr/>
        </p:nvSpPr>
        <p:spPr>
          <a:xfrm>
            <a:off x="4729102" y="3950683"/>
            <a:ext cx="110206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8F3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Dec 23</a:t>
            </a:r>
          </a:p>
        </p:txBody>
      </p:sp>
      <p:cxnSp>
        <p:nvCxnSpPr>
          <p:cNvPr id="24" name="Straight Connector 23" descr="Line beside a milestone pointing up to date.">
            <a:extLst>
              <a:ext uri="{FF2B5EF4-FFF2-40B4-BE49-F238E27FC236}">
                <a16:creationId xmlns:a16="http://schemas.microsoft.com/office/drawing/2014/main" id="{1DDD22B9-3FFF-208D-FA51-819C73CE6ED8}"/>
              </a:ext>
            </a:extLst>
          </p:cNvPr>
          <p:cNvCxnSpPr>
            <a:cxnSpLocks/>
          </p:cNvCxnSpPr>
          <p:nvPr/>
        </p:nvCxnSpPr>
        <p:spPr>
          <a:xfrm>
            <a:off x="4850495" y="4304565"/>
            <a:ext cx="0" cy="175564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5F2B377-37D6-EAA9-25A0-351DF453CF7D}"/>
              </a:ext>
            </a:extLst>
          </p:cNvPr>
          <p:cNvSpPr txBox="1"/>
          <p:nvPr/>
        </p:nvSpPr>
        <p:spPr>
          <a:xfrm>
            <a:off x="4867635" y="4381849"/>
            <a:ext cx="241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Dec 23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47EAA7-24A9-1AD5-80C2-86DA52C4B0B1}"/>
              </a:ext>
            </a:extLst>
          </p:cNvPr>
          <p:cNvSpPr txBox="1"/>
          <p:nvPr/>
        </p:nvSpPr>
        <p:spPr>
          <a:xfrm>
            <a:off x="4867636" y="4710049"/>
            <a:ext cx="201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APIC developer portal provides download specification, export to Postman functionality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BAE9E-4A64-C87E-47F5-2CA3D69B05C2}"/>
              </a:ext>
            </a:extLst>
          </p:cNvPr>
          <p:cNvSpPr txBox="1"/>
          <p:nvPr/>
        </p:nvSpPr>
        <p:spPr>
          <a:xfrm>
            <a:off x="6140807" y="3950683"/>
            <a:ext cx="110206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8F3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Jan 24</a:t>
            </a:r>
          </a:p>
        </p:txBody>
      </p:sp>
      <p:cxnSp>
        <p:nvCxnSpPr>
          <p:cNvPr id="28" name="Straight Connector 27" descr="Line beside a milestone pointing down to date.">
            <a:extLst>
              <a:ext uri="{FF2B5EF4-FFF2-40B4-BE49-F238E27FC236}">
                <a16:creationId xmlns:a16="http://schemas.microsoft.com/office/drawing/2014/main" id="{60AB1C7A-F424-AFB6-2628-C8F1DFF2ADD3}"/>
              </a:ext>
            </a:extLst>
          </p:cNvPr>
          <p:cNvCxnSpPr>
            <a:cxnSpLocks/>
          </p:cNvCxnSpPr>
          <p:nvPr/>
        </p:nvCxnSpPr>
        <p:spPr>
          <a:xfrm>
            <a:off x="6243348" y="2121847"/>
            <a:ext cx="0" cy="173736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61BA03C-DC85-A5F3-BA4D-E59D305C55F3}"/>
              </a:ext>
            </a:extLst>
          </p:cNvPr>
          <p:cNvSpPr txBox="1"/>
          <p:nvPr/>
        </p:nvSpPr>
        <p:spPr>
          <a:xfrm>
            <a:off x="6364373" y="1613440"/>
            <a:ext cx="241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Jan 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AD5AC-4047-3568-CD7D-F038494D2549}"/>
              </a:ext>
            </a:extLst>
          </p:cNvPr>
          <p:cNvSpPr txBox="1"/>
          <p:nvPr/>
        </p:nvSpPr>
        <p:spPr>
          <a:xfrm>
            <a:off x="6364373" y="1990807"/>
            <a:ext cx="2599839" cy="16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Registering APIs via Azure Pipelines</a:t>
            </a:r>
          </a:p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Registering APIs from Apigee</a:t>
            </a:r>
          </a:p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View API operations details’, subscribe to Azure APIM APIs and test console in dev portal</a:t>
            </a:r>
          </a:p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D59D4E-6064-1DED-F5AA-7B9779EB4157}"/>
              </a:ext>
            </a:extLst>
          </p:cNvPr>
          <p:cNvSpPr txBox="1"/>
          <p:nvPr/>
        </p:nvSpPr>
        <p:spPr>
          <a:xfrm>
            <a:off x="7552512" y="3950683"/>
            <a:ext cx="110206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8F3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Feb 24</a:t>
            </a:r>
          </a:p>
        </p:txBody>
      </p:sp>
      <p:cxnSp>
        <p:nvCxnSpPr>
          <p:cNvPr id="32" name="Straight Connector 31" descr="Line beside a milestone pointing up to date.">
            <a:extLst>
              <a:ext uri="{FF2B5EF4-FFF2-40B4-BE49-F238E27FC236}">
                <a16:creationId xmlns:a16="http://schemas.microsoft.com/office/drawing/2014/main" id="{A86B8EA8-E38D-C089-A47A-6BBA4065E27D}"/>
              </a:ext>
            </a:extLst>
          </p:cNvPr>
          <p:cNvCxnSpPr>
            <a:cxnSpLocks/>
          </p:cNvCxnSpPr>
          <p:nvPr/>
        </p:nvCxnSpPr>
        <p:spPr>
          <a:xfrm>
            <a:off x="7646698" y="4304565"/>
            <a:ext cx="0" cy="175564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9114E5B-8D5C-8768-3A15-E76098A87F33}"/>
              </a:ext>
            </a:extLst>
          </p:cNvPr>
          <p:cNvSpPr txBox="1"/>
          <p:nvPr/>
        </p:nvSpPr>
        <p:spPr>
          <a:xfrm>
            <a:off x="7663838" y="4381849"/>
            <a:ext cx="241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Feb 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7334ED-9153-6AB5-E3E8-02D2A82CA52D}"/>
              </a:ext>
            </a:extLst>
          </p:cNvPr>
          <p:cNvSpPr txBox="1"/>
          <p:nvPr/>
        </p:nvSpPr>
        <p:spPr>
          <a:xfrm>
            <a:off x="7663839" y="4710049"/>
            <a:ext cx="2011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Build custom governance workflows with Logic Apps (e.g., email notifications, alerting, approval flows)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148467-4DE6-579A-EA1D-4F8588B2E88D}"/>
              </a:ext>
            </a:extLst>
          </p:cNvPr>
          <p:cNvSpPr txBox="1"/>
          <p:nvPr/>
        </p:nvSpPr>
        <p:spPr>
          <a:xfrm>
            <a:off x="8964217" y="3950683"/>
            <a:ext cx="110206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8F3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Mar 24</a:t>
            </a:r>
          </a:p>
        </p:txBody>
      </p:sp>
      <p:cxnSp>
        <p:nvCxnSpPr>
          <p:cNvPr id="36" name="Straight Connector 35" descr="Line beside a milestone pointing down to date.">
            <a:extLst>
              <a:ext uri="{FF2B5EF4-FFF2-40B4-BE49-F238E27FC236}">
                <a16:creationId xmlns:a16="http://schemas.microsoft.com/office/drawing/2014/main" id="{6BDCA7FF-EBA0-7506-2834-4C4C85A25EF7}"/>
              </a:ext>
            </a:extLst>
          </p:cNvPr>
          <p:cNvCxnSpPr>
            <a:cxnSpLocks/>
          </p:cNvCxnSpPr>
          <p:nvPr/>
        </p:nvCxnSpPr>
        <p:spPr>
          <a:xfrm>
            <a:off x="8898399" y="2121847"/>
            <a:ext cx="0" cy="173736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B1445C7-BDF5-2911-8F75-2DA08560C33D}"/>
              </a:ext>
            </a:extLst>
          </p:cNvPr>
          <p:cNvSpPr txBox="1"/>
          <p:nvPr/>
        </p:nvSpPr>
        <p:spPr>
          <a:xfrm>
            <a:off x="9193298" y="1613440"/>
            <a:ext cx="241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General Availability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9BD459-C851-CBDA-FA37-B96843F8D531}"/>
              </a:ext>
            </a:extLst>
          </p:cNvPr>
          <p:cNvSpPr txBox="1"/>
          <p:nvPr/>
        </p:nvSpPr>
        <p:spPr>
          <a:xfrm>
            <a:off x="8964212" y="1990807"/>
            <a:ext cx="2952485" cy="183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Visual Studio Code Extension</a:t>
            </a:r>
          </a:p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Enable API dev portal administration experience</a:t>
            </a:r>
          </a:p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Discover and consume your APIs from Apigee and non-Azure environments through the dev portal</a:t>
            </a:r>
          </a:p>
          <a:p>
            <a:pPr marL="182033" marR="4233" lvl="0" indent="-171450" algn="l" defTabSz="914367" rtl="0" eaLnBrk="1" fontAlgn="auto" latinLnBrk="0" hangingPunct="1">
              <a:lnSpc>
                <a:spcPct val="100000"/>
              </a:lnSpc>
              <a:spcBef>
                <a:spcPts val="83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Backstage/WordPress plugin for dev portal</a:t>
            </a:r>
          </a:p>
        </p:txBody>
      </p:sp>
    </p:spTree>
    <p:extLst>
      <p:ext uri="{BB962C8B-B14F-4D97-AF65-F5344CB8AC3E}">
        <p14:creationId xmlns:p14="http://schemas.microsoft.com/office/powerpoint/2010/main" val="195252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6"/>
            <a:ext cx="10972800" cy="4422775"/>
          </a:xfrm>
        </p:spPr>
        <p:txBody>
          <a:bodyPr>
            <a:normAutofit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Documentation Azure API Center</a:t>
            </a:r>
            <a:br>
              <a:rPr lang="en-US" dirty="0"/>
            </a:br>
            <a:r>
              <a:rPr lang="en-US" sz="2400" u="sng" dirty="0">
                <a:solidFill>
                  <a:srgbClr val="502BD3"/>
                </a:solidFill>
                <a:hlinkClick r:id="rId2"/>
              </a:rPr>
              <a:t>https://learn.microsoft.com/en-us/azure/api-center/overview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Set up an Azure API Center</a:t>
            </a:r>
            <a:br>
              <a:rPr lang="en-US" dirty="0"/>
            </a:br>
            <a:r>
              <a:rPr lang="en-US" sz="2400" u="sng" dirty="0">
                <a:solidFill>
                  <a:srgbClr val="502BD3"/>
                </a:solidFill>
                <a:hlinkClick r:id="rId3"/>
              </a:rPr>
              <a:t>https://learn.microsoft.com/en-us/azure/api-center/set-up-api-center</a:t>
            </a:r>
            <a:endParaRPr lang="en-US" sz="2400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Provide Feedback</a:t>
            </a:r>
            <a:br>
              <a:rPr lang="en-US" dirty="0"/>
            </a:br>
            <a:r>
              <a:rPr lang="en-US" sz="2400" u="sng" dirty="0">
                <a:solidFill>
                  <a:srgbClr val="502BD3"/>
                </a:solidFill>
                <a:hlinkClick r:id="rId4"/>
              </a:rPr>
              <a:t>https://github.com/Azure/api-center-preview/issues</a:t>
            </a:r>
            <a:endParaRPr lang="en-US" sz="2400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Recent Blog Posts</a:t>
            </a:r>
            <a:br>
              <a:rPr lang="en-US" dirty="0"/>
            </a:br>
            <a:r>
              <a:rPr lang="en-US" sz="2400" dirty="0">
                <a:hlinkClick r:id="rId5"/>
              </a:rPr>
              <a:t>https://aka.ms/apic/apim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>
                <a:hlinkClick r:id="rId6"/>
              </a:rPr>
              <a:t>https://aka.ms/apic/cli</a:t>
            </a:r>
            <a:r>
              <a:rPr lang="en-US" sz="2400" dirty="0"/>
              <a:t> </a:t>
            </a:r>
            <a:endParaRPr lang="en-US"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539</Words>
  <Application>Microsoft Office PowerPoint</Application>
  <PresentationFormat>Widescreen</PresentationFormat>
  <Paragraphs>79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Segoe UI</vt:lpstr>
      <vt:lpstr>Arial</vt:lpstr>
      <vt:lpstr>Wingdings</vt:lpstr>
      <vt:lpstr>Space Grotesk Medium</vt:lpstr>
      <vt:lpstr>Calibri</vt:lpstr>
      <vt:lpstr>Segoe UI Semibold</vt:lpstr>
      <vt:lpstr>Open Sans</vt:lpstr>
      <vt:lpstr>1_Office Theme</vt:lpstr>
      <vt:lpstr>PowerPoint Presentation</vt:lpstr>
      <vt:lpstr>Azure API Center and ASP.NET Web API Integration: A Developer's Guide</vt:lpstr>
      <vt:lpstr>Create an organizational API hub with Azure API Center Now in public preview – Azure API Center</vt:lpstr>
      <vt:lpstr>Azure API Center is at the center of your API ecosystems</vt:lpstr>
      <vt:lpstr>Demo</vt:lpstr>
      <vt:lpstr>Timeline</vt:lpstr>
      <vt:lpstr>Resources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2023-12-07T01:03:56Z</dcterms:created>
  <dcterms:modified xsi:type="dcterms:W3CDTF">2023-12-07T01:04:03Z</dcterms:modified>
</cp:coreProperties>
</file>